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63" r:id="rId2"/>
    <p:sldId id="268" r:id="rId3"/>
    <p:sldId id="266" r:id="rId4"/>
    <p:sldId id="277" r:id="rId5"/>
    <p:sldId id="267" r:id="rId6"/>
    <p:sldId id="269" r:id="rId7"/>
    <p:sldId id="270" r:id="rId8"/>
    <p:sldId id="271" r:id="rId9"/>
    <p:sldId id="278" r:id="rId10"/>
    <p:sldId id="274" r:id="rId11"/>
    <p:sldId id="273" r:id="rId12"/>
    <p:sldId id="260" r:id="rId13"/>
    <p:sldId id="272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068"/>
    <p:restoredTop sz="91429"/>
  </p:normalViewPr>
  <p:slideViewPr>
    <p:cSldViewPr snapToGrid="0">
      <p:cViewPr varScale="1">
        <p:scale>
          <a:sx n="32" d="100"/>
          <a:sy n="32" d="100"/>
        </p:scale>
        <p:origin x="84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FDFC0-B1AE-3445-BF79-A4AD27F98AA3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5962-BD29-2E48-B9F9-E74F8AF4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B5962-BD29-2E48-B9F9-E74F8AF4E7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/>
              <a:pPr/>
              <a:t>2/12/26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go for a community&#10;&#10;AI-generated content may be incorrect.">
            <a:extLst>
              <a:ext uri="{FF2B5EF4-FFF2-40B4-BE49-F238E27FC236}">
                <a16:creationId xmlns:a16="http://schemas.microsoft.com/office/drawing/2014/main" id="{3A15CBAF-7115-1DAD-ED9E-84583950C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26" y="429670"/>
            <a:ext cx="11026947" cy="599865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95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3D53C-1591-3A69-92C1-B9432C16D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7593B8-0DCF-82FF-8DB6-D09B7D13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947056"/>
            <a:ext cx="10571998" cy="5910944"/>
          </a:xfrm>
        </p:spPr>
        <p:txBody>
          <a:bodyPr/>
          <a:lstStyle/>
          <a:p>
            <a:r>
              <a:rPr lang="en-US" sz="5400" dirty="0"/>
              <a:t>Why the City?</a:t>
            </a:r>
            <a:br>
              <a:rPr lang="en-US" sz="5400" dirty="0"/>
            </a:br>
            <a:br>
              <a:rPr lang="en-US" sz="4400" dirty="0"/>
            </a:br>
            <a:r>
              <a:rPr lang="en-US" sz="4400" dirty="0"/>
              <a:t>Proximity / Walk or Bike to:</a:t>
            </a:r>
            <a:br>
              <a:rPr lang="en-US" sz="4400" dirty="0"/>
            </a:br>
            <a:r>
              <a:rPr lang="en-US" sz="4400" dirty="0"/>
              <a:t>	Churches, Schools</a:t>
            </a:r>
            <a:br>
              <a:rPr lang="en-US" sz="4400" dirty="0"/>
            </a:br>
            <a:r>
              <a:rPr lang="en-US" sz="4400" dirty="0"/>
              <a:t>	Grocery Stores </a:t>
            </a:r>
            <a:br>
              <a:rPr lang="en-US" sz="4400" dirty="0"/>
            </a:br>
            <a:r>
              <a:rPr lang="en-US" sz="4400" dirty="0"/>
              <a:t>	Medical Facilities, Doctors</a:t>
            </a:r>
            <a:br>
              <a:rPr lang="en-US" sz="4400" dirty="0"/>
            </a:br>
            <a:r>
              <a:rPr lang="en-US" sz="4400" dirty="0"/>
              <a:t>	Places of Employment</a:t>
            </a:r>
            <a:br>
              <a:rPr lang="en-US" sz="4400" dirty="0"/>
            </a:br>
            <a:r>
              <a:rPr lang="en-US" sz="4400" dirty="0"/>
              <a:t>	Sports -  Participate, Watch</a:t>
            </a:r>
            <a:br>
              <a:rPr lang="en-US" sz="4400" dirty="0"/>
            </a:br>
            <a:r>
              <a:rPr lang="en-US" sz="4400" dirty="0"/>
              <a:t> 	All the Amenities the City Offers</a:t>
            </a:r>
          </a:p>
        </p:txBody>
      </p:sp>
    </p:spTree>
    <p:extLst>
      <p:ext uri="{BB962C8B-B14F-4D97-AF65-F5344CB8AC3E}">
        <p14:creationId xmlns:p14="http://schemas.microsoft.com/office/powerpoint/2010/main" val="127794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C4D5A-4DE6-3A51-DA6B-1C74F5D2E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52094" y="96434"/>
            <a:ext cx="6487812" cy="7964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EFB5AD-7812-C4D5-8A80-0F1EB81178C6}"/>
              </a:ext>
            </a:extLst>
          </p:cNvPr>
          <p:cNvSpPr txBox="1"/>
          <p:nvPr/>
        </p:nvSpPr>
        <p:spPr>
          <a:xfrm>
            <a:off x="2385391" y="357809"/>
            <a:ext cx="7991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Proposed Sight</a:t>
            </a:r>
          </a:p>
        </p:txBody>
      </p:sp>
    </p:spTree>
    <p:extLst>
      <p:ext uri="{BB962C8B-B14F-4D97-AF65-F5344CB8AC3E}">
        <p14:creationId xmlns:p14="http://schemas.microsoft.com/office/powerpoint/2010/main" val="192287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95AA6-0F20-4424-8E16-F465CCB5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A58CD8-219E-3DA1-7AA6-E5C4557A8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320" y="194119"/>
            <a:ext cx="4999360" cy="646976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70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4AC0-5089-7CBE-2FFB-5F4DFECB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4" y="1958010"/>
            <a:ext cx="11767456" cy="4485759"/>
          </a:xfrm>
        </p:spPr>
        <p:txBody>
          <a:bodyPr/>
          <a:lstStyle/>
          <a:p>
            <a:r>
              <a:rPr lang="en-US" sz="5400" dirty="0"/>
              <a:t>Why Duplexes: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Larger look complements Neighborhoods</a:t>
            </a:r>
            <a:br>
              <a:rPr lang="en-US" dirty="0"/>
            </a:br>
            <a:r>
              <a:rPr lang="en-US" dirty="0"/>
              <a:t>Economy:</a:t>
            </a:r>
            <a:br>
              <a:rPr lang="en-US" dirty="0"/>
            </a:br>
            <a:r>
              <a:rPr lang="en-US" dirty="0"/>
              <a:t>	Electrical</a:t>
            </a:r>
            <a:br>
              <a:rPr lang="en-US" dirty="0"/>
            </a:br>
            <a:r>
              <a:rPr lang="en-US" dirty="0"/>
              <a:t>	Plumbing</a:t>
            </a:r>
            <a:br>
              <a:rPr lang="en-US" dirty="0"/>
            </a:br>
            <a:r>
              <a:rPr lang="en-US" dirty="0"/>
              <a:t>	Heating</a:t>
            </a:r>
            <a:br>
              <a:rPr lang="en-US" dirty="0"/>
            </a:br>
            <a:r>
              <a:rPr lang="en-US" dirty="0"/>
              <a:t>	Solar</a:t>
            </a:r>
            <a:br>
              <a:rPr lang="en-US" dirty="0"/>
            </a:br>
            <a:r>
              <a:rPr lang="en-US" dirty="0"/>
              <a:t>Helps Create Community</a:t>
            </a:r>
          </a:p>
        </p:txBody>
      </p:sp>
    </p:spTree>
    <p:extLst>
      <p:ext uri="{BB962C8B-B14F-4D97-AF65-F5344CB8AC3E}">
        <p14:creationId xmlns:p14="http://schemas.microsoft.com/office/powerpoint/2010/main" val="397433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0987-E9B0-C4AA-A627-7610DEC3E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252-E65F-1F00-47CE-78B5477D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880324"/>
            <a:ext cx="10571998" cy="5639746"/>
          </a:xfrm>
        </p:spPr>
        <p:txBody>
          <a:bodyPr/>
          <a:lstStyle/>
          <a:p>
            <a:r>
              <a:rPr lang="en-US" sz="5400" dirty="0"/>
              <a:t>Ways to Help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Identify Available Parcels</a:t>
            </a:r>
            <a:br>
              <a:rPr lang="en-US" dirty="0"/>
            </a:br>
            <a:r>
              <a:rPr lang="en-US" dirty="0"/>
              <a:t>Reduce Purchase price</a:t>
            </a:r>
            <a:br>
              <a:rPr lang="en-US" dirty="0"/>
            </a:br>
            <a:r>
              <a:rPr lang="en-US" dirty="0"/>
              <a:t>Donate Parcels</a:t>
            </a:r>
            <a:br>
              <a:rPr lang="en-US" dirty="0"/>
            </a:br>
            <a:r>
              <a:rPr lang="en-US" dirty="0"/>
              <a:t>Assist with Expanding Support </a:t>
            </a:r>
            <a:br>
              <a:rPr lang="en-US" dirty="0"/>
            </a:br>
            <a:r>
              <a:rPr lang="en-US" dirty="0"/>
              <a:t>Introduce Others Who Can Help </a:t>
            </a:r>
            <a:br>
              <a:rPr lang="en-US" dirty="0"/>
            </a:br>
            <a:r>
              <a:rPr lang="en-US" dirty="0"/>
              <a:t>Funding</a:t>
            </a:r>
            <a:br>
              <a:rPr lang="en-US" dirty="0"/>
            </a:br>
            <a:r>
              <a:rPr lang="en-US" dirty="0"/>
              <a:t>Volunteer</a:t>
            </a:r>
          </a:p>
        </p:txBody>
      </p:sp>
    </p:spTree>
    <p:extLst>
      <p:ext uri="{BB962C8B-B14F-4D97-AF65-F5344CB8AC3E}">
        <p14:creationId xmlns:p14="http://schemas.microsoft.com/office/powerpoint/2010/main" val="106449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AC3B2-71FE-6E3E-8CAB-654076A2A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7852-C541-8B01-10F8-C265E650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514600"/>
            <a:ext cx="10571998" cy="2547257"/>
          </a:xfrm>
        </p:spPr>
        <p:txBody>
          <a:bodyPr/>
          <a:lstStyle/>
          <a:p>
            <a:pPr algn="ctr"/>
            <a:r>
              <a:rPr lang="en-US" sz="8800" dirty="0"/>
              <a:t>THANK YOU</a:t>
            </a:r>
            <a:br>
              <a:rPr lang="en-US" sz="8800" dirty="0"/>
            </a:b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7111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3B9739-61D0-8C3B-BB79-DFE94037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421370"/>
          </a:xfrm>
        </p:spPr>
        <p:txBody>
          <a:bodyPr/>
          <a:lstStyle/>
          <a:p>
            <a:pPr>
              <a:spcAft>
                <a:spcPts val="1200"/>
              </a:spcAft>
            </a:pPr>
            <a:br>
              <a:rPr lang="en-US" dirty="0"/>
            </a:br>
            <a:r>
              <a:rPr lang="en-US" sz="5400" dirty="0"/>
              <a:t>Who</a:t>
            </a:r>
            <a:r>
              <a:rPr lang="en-US" dirty="0"/>
              <a:t> </a:t>
            </a:r>
            <a:r>
              <a:rPr lang="en-US" sz="5400" dirty="0"/>
              <a:t>We Are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2F19AD-1A6D-7669-C582-6FB7D4AC3C1D}"/>
              </a:ext>
            </a:extLst>
          </p:cNvPr>
          <p:cNvSpPr txBox="1">
            <a:spLocks/>
          </p:cNvSpPr>
          <p:nvPr/>
        </p:nvSpPr>
        <p:spPr>
          <a:xfrm>
            <a:off x="1620002" y="447188"/>
            <a:ext cx="10571998" cy="641081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br>
              <a:rPr lang="en-US" sz="5400" dirty="0"/>
            </a:br>
            <a:br>
              <a:rPr lang="en-US" sz="5400" dirty="0"/>
            </a:br>
            <a:br>
              <a:rPr lang="en-US" dirty="0"/>
            </a:br>
            <a:endParaRPr lang="en-US" dirty="0"/>
          </a:p>
          <a:p>
            <a:pPr>
              <a:spcAft>
                <a:spcPts val="1200"/>
              </a:spcAft>
            </a:pPr>
            <a:endParaRPr lang="en-US" sz="4400" dirty="0"/>
          </a:p>
          <a:p>
            <a:pPr>
              <a:spcAft>
                <a:spcPts val="1200"/>
              </a:spcAft>
            </a:pPr>
            <a:endParaRPr lang="en-US" sz="4400" dirty="0"/>
          </a:p>
          <a:p>
            <a:pPr>
              <a:spcAft>
                <a:spcPts val="1200"/>
              </a:spcAft>
            </a:pPr>
            <a:r>
              <a:rPr lang="en-US" sz="4400" dirty="0"/>
              <a:t>A Program of Foster Care Furniture</a:t>
            </a:r>
          </a:p>
          <a:p>
            <a:pPr>
              <a:spcAft>
                <a:spcPts val="1200"/>
              </a:spcAft>
            </a:pPr>
            <a:r>
              <a:rPr lang="en-US" sz="4400" dirty="0"/>
              <a:t>501 C-3</a:t>
            </a:r>
            <a:br>
              <a:rPr lang="en-US" sz="4400" dirty="0"/>
            </a:br>
            <a:r>
              <a:rPr lang="en-US" sz="4400" dirty="0"/>
              <a:t>Non-Profit </a:t>
            </a:r>
            <a:r>
              <a:rPr lang="en-US" sz="4400" i="1" dirty="0"/>
              <a:t>Private Charity</a:t>
            </a:r>
            <a:br>
              <a:rPr lang="en-US" sz="4400" dirty="0"/>
            </a:br>
            <a:r>
              <a:rPr lang="en-US" sz="4400" dirty="0"/>
              <a:t>EIN number – 92-2908567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5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3CE5-B635-AAFA-8AF2-90D40E32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37323"/>
            <a:ext cx="10571998" cy="4134678"/>
          </a:xfrm>
        </p:spPr>
        <p:txBody>
          <a:bodyPr/>
          <a:lstStyle/>
          <a:p>
            <a:r>
              <a:rPr lang="en-US" sz="5400" dirty="0"/>
              <a:t>IRS</a:t>
            </a:r>
            <a:br>
              <a:rPr lang="en-US" sz="5400" dirty="0"/>
            </a:br>
            <a:r>
              <a:rPr lang="en-US" sz="5400" dirty="0"/>
              <a:t>  </a:t>
            </a:r>
            <a:br>
              <a:rPr lang="en-US" sz="5400" dirty="0"/>
            </a:br>
            <a:r>
              <a:rPr lang="en-US" sz="5400" dirty="0"/>
              <a:t>in </a:t>
            </a:r>
            <a:r>
              <a:rPr lang="en-US" sz="4400" dirty="0"/>
              <a:t>2023, the IRS Mistakenly Registered us as a </a:t>
            </a:r>
            <a:r>
              <a:rPr lang="en-US" sz="4400" i="1" dirty="0"/>
              <a:t>Private Foundation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572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96254-37E2-E5A8-1882-D9B1A40E7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2426-DF8E-2251-97B2-08CF0D3A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96348"/>
            <a:ext cx="10571998" cy="4452730"/>
          </a:xfrm>
        </p:spPr>
        <p:txBody>
          <a:bodyPr/>
          <a:lstStyle/>
          <a:p>
            <a:r>
              <a:rPr lang="en-US" sz="5400" dirty="0"/>
              <a:t>Correction Process</a:t>
            </a:r>
            <a:br>
              <a:rPr lang="en-US" sz="5400" dirty="0"/>
            </a:br>
            <a:br>
              <a:rPr lang="en-US" sz="4400" dirty="0"/>
            </a:br>
            <a:r>
              <a:rPr lang="en-US" sz="4400" dirty="0"/>
              <a:t>Government Layoffs Caused Delays</a:t>
            </a:r>
            <a:br>
              <a:rPr lang="en-US" sz="5400" dirty="0"/>
            </a:br>
            <a:r>
              <a:rPr lang="en-US" sz="4400" dirty="0"/>
              <a:t>Hours on the Internet</a:t>
            </a:r>
            <a:br>
              <a:rPr lang="en-US" sz="4400" dirty="0"/>
            </a:br>
            <a:r>
              <a:rPr lang="en-US" sz="4400" dirty="0"/>
              <a:t>Hundreds of $</a:t>
            </a:r>
            <a:br>
              <a:rPr lang="en-US" sz="4400" dirty="0"/>
            </a:br>
            <a:r>
              <a:rPr lang="en-US" sz="4400" dirty="0"/>
              <a:t>Countless Forms</a:t>
            </a:r>
          </a:p>
        </p:txBody>
      </p:sp>
    </p:spTree>
    <p:extLst>
      <p:ext uri="{BB962C8B-B14F-4D97-AF65-F5344CB8AC3E}">
        <p14:creationId xmlns:p14="http://schemas.microsoft.com/office/powerpoint/2010/main" val="408726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3771-7276-0105-E417-74794142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16569"/>
            <a:ext cx="10571998" cy="4957010"/>
          </a:xfrm>
        </p:spPr>
        <p:txBody>
          <a:bodyPr/>
          <a:lstStyle/>
          <a:p>
            <a:br>
              <a:rPr lang="en-US" sz="5400" dirty="0"/>
            </a:br>
            <a:r>
              <a:rPr lang="en-US" sz="5400" dirty="0"/>
              <a:t>Last Month, After 2 Years</a:t>
            </a:r>
            <a:br>
              <a:rPr lang="en-US" sz="5400" dirty="0"/>
            </a:br>
            <a:br>
              <a:rPr lang="en-US" sz="5400" dirty="0"/>
            </a:br>
            <a:r>
              <a:rPr lang="en-US" sz="4400" dirty="0"/>
              <a:t>Re-Classification</a:t>
            </a:r>
            <a:br>
              <a:rPr lang="en-US" sz="4400" dirty="0"/>
            </a:br>
            <a:r>
              <a:rPr lang="en-US" sz="4400" dirty="0"/>
              <a:t>New Disposition Letter</a:t>
            </a:r>
            <a:br>
              <a:rPr lang="en-US" sz="4400" dirty="0"/>
            </a:br>
            <a:r>
              <a:rPr lang="en-US" sz="4400" dirty="0"/>
              <a:t>Now a </a:t>
            </a:r>
            <a:r>
              <a:rPr lang="en-US" sz="4400" i="1" dirty="0"/>
              <a:t>Public </a:t>
            </a:r>
            <a:r>
              <a:rPr lang="en-US" sz="4400" i="1" dirty="0" err="1"/>
              <a:t>Chariiy</a:t>
            </a:r>
            <a:br>
              <a:rPr lang="en-US" sz="4400" dirty="0"/>
            </a:br>
            <a:r>
              <a:rPr lang="en-US" sz="4400" dirty="0"/>
              <a:t>IRS Stil Updating Their System</a:t>
            </a:r>
          </a:p>
        </p:txBody>
      </p:sp>
    </p:spTree>
    <p:extLst>
      <p:ext uri="{BB962C8B-B14F-4D97-AF65-F5344CB8AC3E}">
        <p14:creationId xmlns:p14="http://schemas.microsoft.com/office/powerpoint/2010/main" val="183720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C21F-3C3B-453E-0B96-EC962BAE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-322834"/>
            <a:ext cx="10571998" cy="5231717"/>
          </a:xfrm>
        </p:spPr>
        <p:txBody>
          <a:bodyPr/>
          <a:lstStyle/>
          <a:p>
            <a:r>
              <a:rPr lang="en-US" sz="5400" dirty="0"/>
              <a:t>What We Do:</a:t>
            </a:r>
            <a:br>
              <a:rPr lang="en-US" dirty="0"/>
            </a:br>
            <a:br>
              <a:rPr lang="en-US" dirty="0"/>
            </a:br>
            <a:r>
              <a:rPr lang="en-US" sz="4400" dirty="0"/>
              <a:t>New Chapter Communities provides safe, affordable housing for individuals and families experiencing housing insecurity</a:t>
            </a:r>
          </a:p>
        </p:txBody>
      </p:sp>
    </p:spTree>
    <p:extLst>
      <p:ext uri="{BB962C8B-B14F-4D97-AF65-F5344CB8AC3E}">
        <p14:creationId xmlns:p14="http://schemas.microsoft.com/office/powerpoint/2010/main" val="257227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4799-7BA2-CCBC-8AF1-25347860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3884180"/>
          </a:xfrm>
        </p:spPr>
        <p:txBody>
          <a:bodyPr/>
          <a:lstStyle/>
          <a:p>
            <a:r>
              <a:rPr lang="en-US" sz="5400" dirty="0"/>
              <a:t>How it works:</a:t>
            </a:r>
            <a:br>
              <a:rPr lang="en-US" sz="5400" dirty="0"/>
            </a:br>
            <a:br>
              <a:rPr lang="en-US" dirty="0"/>
            </a:br>
            <a:r>
              <a:rPr lang="en-US" sz="4400" dirty="0"/>
              <a:t>We provide small, community-based duplex neighborhoods and a rent-to-ownership savings model.</a:t>
            </a:r>
          </a:p>
        </p:txBody>
      </p:sp>
    </p:spTree>
    <p:extLst>
      <p:ext uri="{BB962C8B-B14F-4D97-AF65-F5344CB8AC3E}">
        <p14:creationId xmlns:p14="http://schemas.microsoft.com/office/powerpoint/2010/main" val="427076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E3D757-3771-31A4-2947-B95D176C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67672"/>
            <a:ext cx="10571998" cy="7384850"/>
          </a:xfrm>
        </p:spPr>
        <p:txBody>
          <a:bodyPr/>
          <a:lstStyle/>
          <a:p>
            <a:r>
              <a:rPr lang="en-US" sz="5400" dirty="0"/>
              <a:t>Targeted Beneficiaries</a:t>
            </a:r>
            <a:br>
              <a:rPr lang="en-US" sz="5400" dirty="0"/>
            </a:br>
            <a:br>
              <a:rPr lang="en-US" sz="4400" dirty="0"/>
            </a:br>
            <a:r>
              <a:rPr lang="en-US" sz="4400" dirty="0"/>
              <a:t>Aging Out </a:t>
            </a:r>
            <a:r>
              <a:rPr lang="en-US" sz="4400"/>
              <a:t>Foster Youth</a:t>
            </a:r>
            <a:br>
              <a:rPr lang="en-US" sz="4400" dirty="0"/>
            </a:br>
            <a:r>
              <a:rPr lang="en-US" sz="4400" dirty="0"/>
              <a:t>Other At-Risk Youth </a:t>
            </a:r>
            <a:br>
              <a:rPr lang="en-US" sz="4400" dirty="0"/>
            </a:br>
            <a:r>
              <a:rPr lang="en-US" sz="4400" dirty="0"/>
              <a:t>Veterans</a:t>
            </a:r>
            <a:br>
              <a:rPr lang="en-US" sz="4400" dirty="0"/>
            </a:br>
            <a:r>
              <a:rPr lang="en-US" sz="4400" dirty="0"/>
              <a:t>Refugees</a:t>
            </a:r>
            <a:br>
              <a:rPr lang="en-US" sz="4400" dirty="0"/>
            </a:br>
            <a:r>
              <a:rPr lang="en-US" sz="4400" dirty="0"/>
              <a:t>Re-</a:t>
            </a:r>
            <a:r>
              <a:rPr lang="en-US" sz="4400" dirty="0" err="1"/>
              <a:t>entrys</a:t>
            </a:r>
            <a:r>
              <a:rPr lang="en-US" sz="4400" dirty="0"/>
              <a:t> from Incarceration</a:t>
            </a:r>
            <a:br>
              <a:rPr lang="en-US" sz="4400" dirty="0"/>
            </a:br>
            <a:r>
              <a:rPr lang="en-US" sz="4400" dirty="0"/>
              <a:t>Others in Need of Housing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150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2EEBA-1E3F-CEFD-3725-4CAA4307D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08C75F-0446-6EFF-3EDB-5D7EAB15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6"/>
            <a:ext cx="10571998" cy="4702329"/>
          </a:xfrm>
        </p:spPr>
        <p:txBody>
          <a:bodyPr/>
          <a:lstStyle/>
          <a:p>
            <a:r>
              <a:rPr lang="en-US" sz="5400" dirty="0"/>
              <a:t>Outcomes:</a:t>
            </a:r>
            <a:br>
              <a:rPr lang="en-US" sz="5400" dirty="0"/>
            </a:br>
            <a:br>
              <a:rPr lang="en-US" sz="4400" dirty="0"/>
            </a:br>
            <a:r>
              <a:rPr lang="en-US" sz="4400" dirty="0"/>
              <a:t>We plan on developing 20 New Chapter Communities in the next decade offering a pathway for 80 units of permanent homeownership.</a:t>
            </a:r>
          </a:p>
        </p:txBody>
      </p:sp>
    </p:spTree>
    <p:extLst>
      <p:ext uri="{BB962C8B-B14F-4D97-AF65-F5344CB8AC3E}">
        <p14:creationId xmlns:p14="http://schemas.microsoft.com/office/powerpoint/2010/main" val="1967111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202</TotalTime>
  <Words>295</Words>
  <Application>Microsoft Macintosh PowerPoint</Application>
  <PresentationFormat>Widescreen</PresentationFormat>
  <Paragraphs>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Century Gothic</vt:lpstr>
      <vt:lpstr>Wingdings 2</vt:lpstr>
      <vt:lpstr>Quotable</vt:lpstr>
      <vt:lpstr>PowerPoint Presentation</vt:lpstr>
      <vt:lpstr> Who We Are</vt:lpstr>
      <vt:lpstr>IRS    in 2023, the IRS Mistakenly Registered us as a Private Foundation </vt:lpstr>
      <vt:lpstr>Correction Process  Government Layoffs Caused Delays Hours on the Internet Hundreds of $ Countless Forms</vt:lpstr>
      <vt:lpstr> Last Month, After 2 Years  Re-Classification New Disposition Letter Now a Public Chariiy IRS Stil Updating Their System</vt:lpstr>
      <vt:lpstr>What We Do:  New Chapter Communities provides safe, affordable housing for individuals and families experiencing housing insecurity</vt:lpstr>
      <vt:lpstr>How it works:  We provide small, community-based duplex neighborhoods and a rent-to-ownership savings model.</vt:lpstr>
      <vt:lpstr>Targeted Beneficiaries  Aging Out Foster Youth Other At-Risk Youth  Veterans Refugees Re-entrys from Incarceration Others in Need of Housing  </vt:lpstr>
      <vt:lpstr>Outcomes:  We plan on developing 20 New Chapter Communities in the next decade offering a pathway for 80 units of permanent homeownership.</vt:lpstr>
      <vt:lpstr>Why the City?  Proximity / Walk or Bike to:  Churches, Schools  Grocery Stores   Medical Facilities, Doctors  Places of Employment  Sports -  Participate, Watch   All the Amenities the City Offers</vt:lpstr>
      <vt:lpstr>PowerPoint Presentation</vt:lpstr>
      <vt:lpstr>PowerPoint Presentation</vt:lpstr>
      <vt:lpstr>Why Duplexes:  Larger look complements Neighborhoods Economy:  Electrical  Plumbing  Heating  Solar Helps Create Community</vt:lpstr>
      <vt:lpstr>Ways to Help  Identify Available Parcels Reduce Purchase price Donate Parcels Assist with Expanding Support  Introduce Others Who Can Help  Funding Volunteer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 Wingate</dc:creator>
  <cp:lastModifiedBy>Bruce Wingate</cp:lastModifiedBy>
  <cp:revision>12</cp:revision>
  <cp:lastPrinted>2026-02-11T14:14:49Z</cp:lastPrinted>
  <dcterms:created xsi:type="dcterms:W3CDTF">2026-02-11T02:46:32Z</dcterms:created>
  <dcterms:modified xsi:type="dcterms:W3CDTF">2026-02-12T23:54:13Z</dcterms:modified>
</cp:coreProperties>
</file>